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74" r:id="rId1"/>
  </p:sldMasterIdLst>
  <p:notesMasterIdLst>
    <p:notesMasterId r:id="rId47"/>
  </p:notesMasterIdLst>
  <p:sldIdLst>
    <p:sldId id="256" r:id="rId2"/>
    <p:sldId id="291" r:id="rId3"/>
    <p:sldId id="292" r:id="rId4"/>
    <p:sldId id="294" r:id="rId5"/>
    <p:sldId id="295" r:id="rId6"/>
    <p:sldId id="296" r:id="rId7"/>
    <p:sldId id="297" r:id="rId8"/>
    <p:sldId id="298" r:id="rId9"/>
    <p:sldId id="299" r:id="rId10"/>
    <p:sldId id="300" r:id="rId11"/>
    <p:sldId id="301" r:id="rId12"/>
    <p:sldId id="302" r:id="rId13"/>
    <p:sldId id="303" r:id="rId14"/>
    <p:sldId id="308" r:id="rId15"/>
    <p:sldId id="309" r:id="rId16"/>
    <p:sldId id="310" r:id="rId17"/>
    <p:sldId id="333" r:id="rId18"/>
    <p:sldId id="312" r:id="rId19"/>
    <p:sldId id="313" r:id="rId20"/>
    <p:sldId id="314" r:id="rId21"/>
    <p:sldId id="315" r:id="rId22"/>
    <p:sldId id="334" r:id="rId23"/>
    <p:sldId id="317" r:id="rId24"/>
    <p:sldId id="335" r:id="rId25"/>
    <p:sldId id="341" r:id="rId26"/>
    <p:sldId id="351" r:id="rId27"/>
    <p:sldId id="349" r:id="rId28"/>
    <p:sldId id="348" r:id="rId29"/>
    <p:sldId id="342" r:id="rId30"/>
    <p:sldId id="343" r:id="rId31"/>
    <p:sldId id="344" r:id="rId32"/>
    <p:sldId id="345" r:id="rId33"/>
    <p:sldId id="352" r:id="rId34"/>
    <p:sldId id="353" r:id="rId35"/>
    <p:sldId id="356" r:id="rId36"/>
    <p:sldId id="357" r:id="rId37"/>
    <p:sldId id="364" r:id="rId38"/>
    <p:sldId id="360" r:id="rId39"/>
    <p:sldId id="359" r:id="rId40"/>
    <p:sldId id="361" r:id="rId41"/>
    <p:sldId id="365" r:id="rId42"/>
    <p:sldId id="367" r:id="rId43"/>
    <p:sldId id="366" r:id="rId44"/>
    <p:sldId id="369" r:id="rId45"/>
    <p:sldId id="368" r:id="rId46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8175B7AF-99D0-4123-A9BB-A1D38EA741A0}">
  <a:tblStyle styleId="{8175B7AF-99D0-4123-A9BB-A1D38EA741A0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074" autoAdjust="0"/>
    <p:restoredTop sz="94660"/>
  </p:normalViewPr>
  <p:slideViewPr>
    <p:cSldViewPr>
      <p:cViewPr varScale="1">
        <p:scale>
          <a:sx n="91" d="100"/>
          <a:sy n="91" d="100"/>
        </p:scale>
        <p:origin x="-804" y="-9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9" name="Google Shape;189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-1267400" y="-3261700"/>
            <a:ext cx="4725800" cy="5209500"/>
          </a:xfrm>
          <a:custGeom>
            <a:avLst/>
            <a:gdLst/>
            <a:ahLst/>
            <a:cxnLst/>
            <a:rect l="l" t="t" r="r" b="b"/>
            <a:pathLst>
              <a:path w="189032" h="208380" extrusionOk="0">
                <a:moveTo>
                  <a:pt x="118176" y="0"/>
                </a:moveTo>
                <a:cubicBezTo>
                  <a:pt x="71103" y="0"/>
                  <a:pt x="0" y="46642"/>
                  <a:pt x="0" y="104190"/>
                </a:cubicBezTo>
                <a:cubicBezTo>
                  <a:pt x="0" y="161737"/>
                  <a:pt x="38201" y="208379"/>
                  <a:pt x="85274" y="208379"/>
                </a:cubicBezTo>
                <a:cubicBezTo>
                  <a:pt x="132409" y="208379"/>
                  <a:pt x="189032" y="161737"/>
                  <a:pt x="189032" y="104190"/>
                </a:cubicBezTo>
                <a:cubicBezTo>
                  <a:pt x="189032" y="46642"/>
                  <a:pt x="165310" y="0"/>
                  <a:pt x="118176" y="0"/>
                </a:cubicBezTo>
                <a:close/>
              </a:path>
            </a:pathLst>
          </a:custGeom>
          <a:solidFill>
            <a:srgbClr val="86BEB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Google Shape;11;p2"/>
          <p:cNvSpPr/>
          <p:nvPr/>
        </p:nvSpPr>
        <p:spPr>
          <a:xfrm>
            <a:off x="5172425" y="135000"/>
            <a:ext cx="7776675" cy="5192450"/>
          </a:xfrm>
          <a:custGeom>
            <a:avLst/>
            <a:gdLst/>
            <a:ahLst/>
            <a:cxnLst/>
            <a:rect l="l" t="t" r="r" b="b"/>
            <a:pathLst>
              <a:path w="311067" h="207698" extrusionOk="0">
                <a:moveTo>
                  <a:pt x="125724" y="1"/>
                </a:moveTo>
                <a:cubicBezTo>
                  <a:pt x="81910" y="1"/>
                  <a:pt x="40593" y="22660"/>
                  <a:pt x="21287" y="74817"/>
                </a:cubicBezTo>
                <a:cubicBezTo>
                  <a:pt x="0" y="132105"/>
                  <a:pt x="34654" y="184787"/>
                  <a:pt x="91492" y="201075"/>
                </a:cubicBezTo>
                <a:cubicBezTo>
                  <a:pt x="106854" y="205476"/>
                  <a:pt x="124393" y="207697"/>
                  <a:pt x="142354" y="207697"/>
                </a:cubicBezTo>
                <a:cubicBezTo>
                  <a:pt x="222500" y="207697"/>
                  <a:pt x="311066" y="163476"/>
                  <a:pt x="252291" y="71391"/>
                </a:cubicBezTo>
                <a:cubicBezTo>
                  <a:pt x="223814" y="26716"/>
                  <a:pt x="173297" y="1"/>
                  <a:pt x="125724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" name="Google Shape;12;p2"/>
          <p:cNvSpPr/>
          <p:nvPr/>
        </p:nvSpPr>
        <p:spPr>
          <a:xfrm rot="-4498898">
            <a:off x="1209471" y="4205519"/>
            <a:ext cx="627227" cy="628379"/>
          </a:xfrm>
          <a:custGeom>
            <a:avLst/>
            <a:gdLst/>
            <a:ahLst/>
            <a:cxnLst/>
            <a:rect l="l" t="t" r="r" b="b"/>
            <a:pathLst>
              <a:path w="311067" h="207698" extrusionOk="0">
                <a:moveTo>
                  <a:pt x="125724" y="1"/>
                </a:moveTo>
                <a:cubicBezTo>
                  <a:pt x="81910" y="1"/>
                  <a:pt x="40593" y="22660"/>
                  <a:pt x="21287" y="74817"/>
                </a:cubicBezTo>
                <a:cubicBezTo>
                  <a:pt x="0" y="132105"/>
                  <a:pt x="34654" y="184787"/>
                  <a:pt x="91492" y="201075"/>
                </a:cubicBezTo>
                <a:cubicBezTo>
                  <a:pt x="106854" y="205476"/>
                  <a:pt x="124393" y="207697"/>
                  <a:pt x="142354" y="207697"/>
                </a:cubicBezTo>
                <a:cubicBezTo>
                  <a:pt x="222500" y="207697"/>
                  <a:pt x="311066" y="163476"/>
                  <a:pt x="252291" y="71391"/>
                </a:cubicBezTo>
                <a:cubicBezTo>
                  <a:pt x="223814" y="26716"/>
                  <a:pt x="173297" y="1"/>
                  <a:pt x="125724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 </a:t>
            </a:r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ubTitle" idx="1"/>
          </p:nvPr>
        </p:nvSpPr>
        <p:spPr>
          <a:xfrm>
            <a:off x="2945400" y="3960450"/>
            <a:ext cx="3288300" cy="805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3F40"/>
              </a:buClr>
              <a:buSzPts val="1800"/>
              <a:buFont typeface="Raleway Thin"/>
              <a:buNone/>
              <a:defRPr>
                <a:solidFill>
                  <a:srgbClr val="003F40"/>
                </a:solidFill>
                <a:latin typeface="Raleway Thin"/>
                <a:ea typeface="Raleway Thin"/>
                <a:cs typeface="Raleway Thin"/>
                <a:sym typeface="Raleway Thin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3F40"/>
              </a:buClr>
              <a:buSzPts val="1800"/>
              <a:buFont typeface="Raleway Thin"/>
              <a:buNone/>
              <a:defRPr sz="1800">
                <a:solidFill>
                  <a:srgbClr val="003F40"/>
                </a:solidFill>
                <a:latin typeface="Raleway Thin"/>
                <a:ea typeface="Raleway Thin"/>
                <a:cs typeface="Raleway Thin"/>
                <a:sym typeface="Raleway Thin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3F40"/>
              </a:buClr>
              <a:buSzPts val="1800"/>
              <a:buFont typeface="Raleway Thin"/>
              <a:buNone/>
              <a:defRPr sz="1800">
                <a:solidFill>
                  <a:srgbClr val="003F40"/>
                </a:solidFill>
                <a:latin typeface="Raleway Thin"/>
                <a:ea typeface="Raleway Thin"/>
                <a:cs typeface="Raleway Thin"/>
                <a:sym typeface="Raleway Thin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3F40"/>
              </a:buClr>
              <a:buSzPts val="1800"/>
              <a:buFont typeface="Raleway Thin"/>
              <a:buNone/>
              <a:defRPr sz="1800">
                <a:solidFill>
                  <a:srgbClr val="003F40"/>
                </a:solidFill>
                <a:latin typeface="Raleway Thin"/>
                <a:ea typeface="Raleway Thin"/>
                <a:cs typeface="Raleway Thin"/>
                <a:sym typeface="Raleway Thin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3F40"/>
              </a:buClr>
              <a:buSzPts val="1800"/>
              <a:buFont typeface="Raleway Thin"/>
              <a:buNone/>
              <a:defRPr sz="1800">
                <a:solidFill>
                  <a:srgbClr val="003F40"/>
                </a:solidFill>
                <a:latin typeface="Raleway Thin"/>
                <a:ea typeface="Raleway Thin"/>
                <a:cs typeface="Raleway Thin"/>
                <a:sym typeface="Raleway Thin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3F40"/>
              </a:buClr>
              <a:buSzPts val="1800"/>
              <a:buFont typeface="Raleway Thin"/>
              <a:buNone/>
              <a:defRPr sz="1800">
                <a:solidFill>
                  <a:srgbClr val="003F40"/>
                </a:solidFill>
                <a:latin typeface="Raleway Thin"/>
                <a:ea typeface="Raleway Thin"/>
                <a:cs typeface="Raleway Thin"/>
                <a:sym typeface="Raleway Thin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3F40"/>
              </a:buClr>
              <a:buSzPts val="1800"/>
              <a:buFont typeface="Raleway Thin"/>
              <a:buNone/>
              <a:defRPr sz="1800">
                <a:solidFill>
                  <a:srgbClr val="003F40"/>
                </a:solidFill>
                <a:latin typeface="Raleway Thin"/>
                <a:ea typeface="Raleway Thin"/>
                <a:cs typeface="Raleway Thin"/>
                <a:sym typeface="Raleway Thin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3F40"/>
              </a:buClr>
              <a:buSzPts val="1800"/>
              <a:buFont typeface="Raleway Thin"/>
              <a:buNone/>
              <a:defRPr sz="1800">
                <a:solidFill>
                  <a:srgbClr val="003F40"/>
                </a:solidFill>
                <a:latin typeface="Raleway Thin"/>
                <a:ea typeface="Raleway Thin"/>
                <a:cs typeface="Raleway Thin"/>
                <a:sym typeface="Raleway Thin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3F40"/>
              </a:buClr>
              <a:buSzPts val="1800"/>
              <a:buFont typeface="Raleway Thin"/>
              <a:buNone/>
              <a:defRPr sz="1800">
                <a:solidFill>
                  <a:srgbClr val="003F40"/>
                </a:solidFill>
                <a:latin typeface="Raleway Thin"/>
                <a:ea typeface="Raleway Thin"/>
                <a:cs typeface="Raleway Thin"/>
                <a:sym typeface="Raleway Thin"/>
              </a:defRPr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ctrTitle"/>
          </p:nvPr>
        </p:nvSpPr>
        <p:spPr>
          <a:xfrm>
            <a:off x="1934850" y="1697375"/>
            <a:ext cx="5309400" cy="1730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003F40"/>
              </a:buClr>
              <a:buSzPts val="4800"/>
              <a:buFont typeface="Raleway"/>
              <a:buNone/>
              <a:defRPr sz="4800" b="1">
                <a:solidFill>
                  <a:srgbClr val="003F40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rgbClr val="003F40"/>
              </a:buClr>
              <a:buSzPts val="4800"/>
              <a:buFont typeface="Raleway"/>
              <a:buNone/>
              <a:defRPr sz="4800" b="1">
                <a:solidFill>
                  <a:srgbClr val="003F40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rgbClr val="003F40"/>
              </a:buClr>
              <a:buSzPts val="4800"/>
              <a:buFont typeface="Raleway"/>
              <a:buNone/>
              <a:defRPr sz="4800" b="1">
                <a:solidFill>
                  <a:srgbClr val="003F40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rgbClr val="003F40"/>
              </a:buClr>
              <a:buSzPts val="4800"/>
              <a:buFont typeface="Raleway"/>
              <a:buNone/>
              <a:defRPr sz="4800" b="1">
                <a:solidFill>
                  <a:srgbClr val="003F40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rgbClr val="003F40"/>
              </a:buClr>
              <a:buSzPts val="4800"/>
              <a:buFont typeface="Raleway"/>
              <a:buNone/>
              <a:defRPr sz="4800" b="1">
                <a:solidFill>
                  <a:srgbClr val="003F40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rgbClr val="003F40"/>
              </a:buClr>
              <a:buSzPts val="4800"/>
              <a:buFont typeface="Raleway"/>
              <a:buNone/>
              <a:defRPr sz="4800" b="1">
                <a:solidFill>
                  <a:srgbClr val="003F40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rgbClr val="003F40"/>
              </a:buClr>
              <a:buSzPts val="4800"/>
              <a:buFont typeface="Raleway"/>
              <a:buNone/>
              <a:defRPr sz="4800" b="1">
                <a:solidFill>
                  <a:srgbClr val="003F40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rgbClr val="003F40"/>
              </a:buClr>
              <a:buSzPts val="4800"/>
              <a:buFont typeface="Raleway"/>
              <a:buNone/>
              <a:defRPr sz="4800" b="1">
                <a:solidFill>
                  <a:srgbClr val="003F40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rgbClr val="003F40"/>
              </a:buClr>
              <a:buSzPts val="4800"/>
              <a:buFont typeface="Raleway"/>
              <a:buNone/>
              <a:defRPr sz="4800" b="1">
                <a:solidFill>
                  <a:srgbClr val="003F40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>
            <a:endParaRPr/>
          </a:p>
        </p:txBody>
      </p:sp>
      <p:sp>
        <p:nvSpPr>
          <p:cNvPr id="15" name="Google Shape;15;p2"/>
          <p:cNvSpPr/>
          <p:nvPr/>
        </p:nvSpPr>
        <p:spPr>
          <a:xfrm rot="-8100000">
            <a:off x="5061659" y="3437299"/>
            <a:ext cx="3905347" cy="3911006"/>
          </a:xfrm>
          <a:custGeom>
            <a:avLst/>
            <a:gdLst/>
            <a:ahLst/>
            <a:cxnLst/>
            <a:rect l="l" t="t" r="r" b="b"/>
            <a:pathLst>
              <a:path w="311067" h="207698" extrusionOk="0">
                <a:moveTo>
                  <a:pt x="125724" y="1"/>
                </a:moveTo>
                <a:cubicBezTo>
                  <a:pt x="81910" y="1"/>
                  <a:pt x="40593" y="22660"/>
                  <a:pt x="21287" y="74817"/>
                </a:cubicBezTo>
                <a:cubicBezTo>
                  <a:pt x="0" y="132105"/>
                  <a:pt x="34654" y="184787"/>
                  <a:pt x="91492" y="201075"/>
                </a:cubicBezTo>
                <a:cubicBezTo>
                  <a:pt x="106854" y="205476"/>
                  <a:pt x="124393" y="207697"/>
                  <a:pt x="142354" y="207697"/>
                </a:cubicBezTo>
                <a:cubicBezTo>
                  <a:pt x="222500" y="207697"/>
                  <a:pt x="311066" y="163476"/>
                  <a:pt x="252291" y="71391"/>
                </a:cubicBezTo>
                <a:cubicBezTo>
                  <a:pt x="223814" y="26716"/>
                  <a:pt x="173297" y="1"/>
                  <a:pt x="125724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     </a:t>
            </a:r>
            <a:endParaRPr/>
          </a:p>
        </p:txBody>
      </p:sp>
      <p:sp>
        <p:nvSpPr>
          <p:cNvPr id="16" name="Google Shape;16;p2"/>
          <p:cNvSpPr/>
          <p:nvPr/>
        </p:nvSpPr>
        <p:spPr>
          <a:xfrm rot="9364734">
            <a:off x="5081497" y="563132"/>
            <a:ext cx="437282" cy="438642"/>
          </a:xfrm>
          <a:custGeom>
            <a:avLst/>
            <a:gdLst/>
            <a:ahLst/>
            <a:cxnLst/>
            <a:rect l="l" t="t" r="r" b="b"/>
            <a:pathLst>
              <a:path w="311067" h="207698" extrusionOk="0">
                <a:moveTo>
                  <a:pt x="125724" y="1"/>
                </a:moveTo>
                <a:cubicBezTo>
                  <a:pt x="81910" y="1"/>
                  <a:pt x="40593" y="22660"/>
                  <a:pt x="21287" y="74817"/>
                </a:cubicBezTo>
                <a:cubicBezTo>
                  <a:pt x="0" y="132105"/>
                  <a:pt x="34654" y="184787"/>
                  <a:pt x="91492" y="201075"/>
                </a:cubicBezTo>
                <a:cubicBezTo>
                  <a:pt x="106854" y="205476"/>
                  <a:pt x="124393" y="207697"/>
                  <a:pt x="142354" y="207697"/>
                </a:cubicBezTo>
                <a:cubicBezTo>
                  <a:pt x="222500" y="207697"/>
                  <a:pt x="311066" y="163476"/>
                  <a:pt x="252291" y="71391"/>
                </a:cubicBezTo>
                <a:cubicBezTo>
                  <a:pt x="223814" y="26716"/>
                  <a:pt x="173297" y="1"/>
                  <a:pt x="125724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 </a:t>
            </a: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4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Raleway"/>
              <a:buNone/>
              <a:defRPr sz="3000" b="1">
                <a:solidFill>
                  <a:schemeClr val="lt1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dark cyan">
  <p:cSld name="CUSTOM_2"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light cyan">
  <p:cSld name="CUSTOM_2_1"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>
          <a:xfrm>
            <a:off x="6586538" y="459581"/>
            <a:ext cx="957262" cy="342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257801" y="459581"/>
            <a:ext cx="1325563" cy="342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81FC2A-0683-48B6-A282-8198FC6EC7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Ref idx="1001">
        <a:schemeClr val="bg1"/>
      </p:bgRef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8" r:id="rId1"/>
    <p:sldLayoutId id="2147483650" r:id="rId2"/>
    <p:sldLayoutId id="2147483670" r:id="rId3"/>
    <p:sldLayoutId id="2147483671" r:id="rId4"/>
    <p:sldLayoutId id="2147483672" r:id="rId5"/>
    <p:sldLayoutId id="2147483675" r:id="rId6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p29"/>
          <p:cNvSpPr txBox="1">
            <a:spLocks noGrp="1"/>
          </p:cNvSpPr>
          <p:nvPr>
            <p:ph type="ctrTitle"/>
          </p:nvPr>
        </p:nvSpPr>
        <p:spPr>
          <a:xfrm>
            <a:off x="1917300" y="1706550"/>
            <a:ext cx="5309400" cy="1730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Retro viruses </a:t>
            </a:r>
            <a:endParaRPr/>
          </a:p>
        </p:txBody>
      </p:sp>
      <p:sp>
        <p:nvSpPr>
          <p:cNvPr id="192" name="Google Shape;192;p29"/>
          <p:cNvSpPr txBox="1">
            <a:spLocks noGrp="1"/>
          </p:cNvSpPr>
          <p:nvPr>
            <p:ph type="subTitle" idx="1"/>
          </p:nvPr>
        </p:nvSpPr>
        <p:spPr>
          <a:xfrm>
            <a:off x="4495800" y="3714750"/>
            <a:ext cx="3886200" cy="105822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DR.R.S.GOPIKA</a:t>
            </a: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err="1" smtClean="0"/>
              <a:t>Prof,HoD</a:t>
            </a:r>
            <a:endParaRPr lang="en-US" dirty="0" smtClean="0"/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Dept Pathology </a:t>
            </a: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SKHMC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81000" y="416500"/>
            <a:ext cx="8520600" cy="572700"/>
          </a:xfrm>
        </p:spPr>
        <p:txBody>
          <a:bodyPr/>
          <a:lstStyle/>
          <a:p>
            <a:pPr eaLnBrk="1" hangingPunct="1"/>
            <a:r>
              <a:rPr lang="en-US" sz="3200" b="1" smtClean="0">
                <a:solidFill>
                  <a:srgbClr val="392728"/>
                </a:solidFill>
                <a:latin typeface="Times New Roman" pitchFamily="18" charset="0"/>
                <a:cs typeface="Times New Roman" pitchFamily="18" charset="0"/>
              </a:rPr>
              <a:t>Major Ags</a:t>
            </a:r>
          </a:p>
        </p:txBody>
      </p:sp>
      <p:sp>
        <p:nvSpPr>
          <p:cNvPr id="95235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381000" y="1123950"/>
            <a:ext cx="8520600" cy="3416400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dirty="0" smtClean="0">
                <a:solidFill>
                  <a:srgbClr val="392728"/>
                </a:solidFill>
                <a:latin typeface="Times New Roman" pitchFamily="18" charset="0"/>
                <a:cs typeface="Times New Roman" pitchFamily="18" charset="0"/>
              </a:rPr>
              <a:t>Envelope </a:t>
            </a:r>
            <a:r>
              <a:rPr lang="en-US" sz="3200" dirty="0" err="1" smtClean="0">
                <a:solidFill>
                  <a:srgbClr val="392728"/>
                </a:solidFill>
                <a:latin typeface="Times New Roman" pitchFamily="18" charset="0"/>
                <a:cs typeface="Times New Roman" pitchFamily="18" charset="0"/>
              </a:rPr>
              <a:t>Ags</a:t>
            </a:r>
            <a:r>
              <a:rPr lang="en-US" sz="3200" dirty="0" smtClean="0">
                <a:solidFill>
                  <a:srgbClr val="392728"/>
                </a:solidFill>
                <a:latin typeface="Times New Roman" pitchFamily="18" charset="0"/>
                <a:cs typeface="Times New Roman" pitchFamily="18" charset="0"/>
              </a:rPr>
              <a:t>-</a:t>
            </a:r>
          </a:p>
          <a:p>
            <a:pPr eaLnBrk="1" hangingPunct="1">
              <a:buFont typeface="Georgia" pitchFamily="18" charset="0"/>
              <a:buNone/>
              <a:defRPr/>
            </a:pPr>
            <a:r>
              <a:rPr lang="en-US" sz="3200" dirty="0" smtClean="0">
                <a:solidFill>
                  <a:srgbClr val="392728"/>
                </a:solidFill>
                <a:latin typeface="Times New Roman" pitchFamily="18" charset="0"/>
                <a:cs typeface="Times New Roman" pitchFamily="18" charset="0"/>
              </a:rPr>
              <a:t>            Spike Ag-gp120</a:t>
            </a:r>
          </a:p>
          <a:p>
            <a:pPr eaLnBrk="1" hangingPunct="1">
              <a:defRPr/>
            </a:pPr>
            <a:r>
              <a:rPr lang="en-US" sz="3200" dirty="0" smtClean="0">
                <a:solidFill>
                  <a:srgbClr val="392728"/>
                </a:solidFill>
                <a:latin typeface="Times New Roman" pitchFamily="18" charset="0"/>
                <a:cs typeface="Times New Roman" pitchFamily="18" charset="0"/>
              </a:rPr>
              <a:t>Shell </a:t>
            </a:r>
            <a:r>
              <a:rPr lang="en-US" sz="3200" dirty="0" err="1" smtClean="0">
                <a:solidFill>
                  <a:srgbClr val="392728"/>
                </a:solidFill>
                <a:latin typeface="Times New Roman" pitchFamily="18" charset="0"/>
                <a:cs typeface="Times New Roman" pitchFamily="18" charset="0"/>
              </a:rPr>
              <a:t>Ags</a:t>
            </a:r>
            <a:r>
              <a:rPr lang="en-US" sz="3200" dirty="0" smtClean="0">
                <a:solidFill>
                  <a:srgbClr val="392728"/>
                </a:solidFill>
                <a:latin typeface="Times New Roman" pitchFamily="18" charset="0"/>
                <a:cs typeface="Times New Roman" pitchFamily="18" charset="0"/>
              </a:rPr>
              <a:t> –</a:t>
            </a:r>
          </a:p>
          <a:p>
            <a:pPr eaLnBrk="1" hangingPunct="1">
              <a:buFont typeface="Georgia" pitchFamily="18" charset="0"/>
              <a:buNone/>
              <a:defRPr/>
            </a:pPr>
            <a:r>
              <a:rPr lang="en-US" sz="3200" dirty="0" smtClean="0">
                <a:solidFill>
                  <a:srgbClr val="392728"/>
                </a:solidFill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en-US" sz="3200" dirty="0" err="1" smtClean="0">
                <a:solidFill>
                  <a:srgbClr val="392728"/>
                </a:solidFill>
                <a:latin typeface="Times New Roman" pitchFamily="18" charset="0"/>
                <a:cs typeface="Times New Roman" pitchFamily="18" charset="0"/>
              </a:rPr>
              <a:t>nucleocapsid</a:t>
            </a:r>
            <a:r>
              <a:rPr lang="en-US" sz="3200" dirty="0" smtClean="0">
                <a:solidFill>
                  <a:srgbClr val="392728"/>
                </a:solidFill>
                <a:latin typeface="Times New Roman" pitchFamily="18" charset="0"/>
                <a:cs typeface="Times New Roman" pitchFamily="18" charset="0"/>
              </a:rPr>
              <a:t> Ag</a:t>
            </a:r>
          </a:p>
          <a:p>
            <a:pPr eaLnBrk="1" hangingPunct="1">
              <a:defRPr/>
            </a:pPr>
            <a:r>
              <a:rPr lang="en-US" sz="3200" dirty="0" smtClean="0">
                <a:solidFill>
                  <a:srgbClr val="392728"/>
                </a:solidFill>
                <a:latin typeface="Times New Roman" pitchFamily="18" charset="0"/>
                <a:cs typeface="Times New Roman" pitchFamily="18" charset="0"/>
              </a:rPr>
              <a:t>Core Ag-</a:t>
            </a:r>
          </a:p>
          <a:p>
            <a:pPr eaLnBrk="1" hangingPunct="1">
              <a:buFont typeface="Georgia" pitchFamily="18" charset="0"/>
              <a:buNone/>
              <a:defRPr/>
            </a:pPr>
            <a:r>
              <a:rPr lang="en-US" sz="3200" dirty="0" smtClean="0">
                <a:solidFill>
                  <a:srgbClr val="392728"/>
                </a:solidFill>
                <a:latin typeface="Times New Roman" pitchFamily="18" charset="0"/>
                <a:cs typeface="Times New Roman" pitchFamily="18" charset="0"/>
              </a:rPr>
              <a:t>         principal core Ag-p53</a:t>
            </a:r>
          </a:p>
          <a:p>
            <a:pPr eaLnBrk="1" hangingPunct="1">
              <a:buFont typeface="Georgia" pitchFamily="18" charset="0"/>
              <a:buNone/>
              <a:defRPr/>
            </a:pPr>
            <a:r>
              <a:rPr lang="en-US" sz="3200" dirty="0" smtClean="0">
                <a:solidFill>
                  <a:srgbClr val="392728"/>
                </a:solidFill>
                <a:latin typeface="Times New Roman" pitchFamily="18" charset="0"/>
                <a:cs typeface="Times New Roman" pitchFamily="18" charset="0"/>
              </a:rPr>
              <a:t>         other core Ag-p15,p55</a:t>
            </a:r>
          </a:p>
          <a:p>
            <a:pPr eaLnBrk="1" hangingPunct="1">
              <a:defRPr/>
            </a:pPr>
            <a:r>
              <a:rPr lang="en-US" sz="3200" dirty="0" smtClean="0">
                <a:solidFill>
                  <a:srgbClr val="392728"/>
                </a:solidFill>
                <a:latin typeface="Times New Roman" pitchFamily="18" charset="0"/>
                <a:cs typeface="Times New Roman" pitchFamily="18" charset="0"/>
              </a:rPr>
              <a:t>Polymerase Ag-</a:t>
            </a:r>
          </a:p>
          <a:p>
            <a:pPr eaLnBrk="1" hangingPunct="1">
              <a:buFont typeface="Georgia" pitchFamily="18" charset="0"/>
              <a:buNone/>
              <a:defRPr/>
            </a:pPr>
            <a:r>
              <a:rPr lang="en-US" sz="3200" dirty="0" smtClean="0">
                <a:solidFill>
                  <a:srgbClr val="392728"/>
                </a:solidFill>
                <a:latin typeface="Times New Roman" pitchFamily="18" charset="0"/>
                <a:cs typeface="Times New Roman" pitchFamily="18" charset="0"/>
              </a:rPr>
              <a:t>           p31,p51,p66</a:t>
            </a:r>
          </a:p>
          <a:p>
            <a:pPr eaLnBrk="1" hangingPunct="1">
              <a:defRPr/>
            </a:pPr>
            <a:endParaRPr lang="en-US" sz="3200" dirty="0" smtClean="0">
              <a:solidFill>
                <a:schemeClr val="accent3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392728"/>
                </a:solidFill>
                <a:latin typeface="Times New Roman" pitchFamily="18" charset="0"/>
                <a:cs typeface="Times New Roman" pitchFamily="18" charset="0"/>
              </a:rPr>
              <a:t>Mo</a:t>
            </a:r>
            <a:r>
              <a:rPr lang="en-US" dirty="0" smtClean="0">
                <a:solidFill>
                  <a:schemeClr val="accent6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st common mode of transmission in World: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63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Sexual (75%) 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Parent to child (10%) 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Injection drug abuse(10%) 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Blood transfusion (5%)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Needle stick exposure (0.1%)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>
                <a:solidFill>
                  <a:schemeClr val="accent6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Most common mode of transmission in India: </a:t>
            </a:r>
          </a:p>
        </p:txBody>
      </p:sp>
      <p:sp>
        <p:nvSpPr>
          <p:cNvPr id="96259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0" y="1687116"/>
            <a:ext cx="9144000" cy="32432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>
                <a:solidFill>
                  <a:schemeClr val="accent6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Heterosexual (87.4%)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>
                <a:solidFill>
                  <a:schemeClr val="accent6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Parent to child (5.4%)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>
                <a:solidFill>
                  <a:schemeClr val="accent6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Injection drug abuse (1.6%)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>
                <a:solidFill>
                  <a:schemeClr val="accent6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Homosexual (1.5%)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>
                <a:solidFill>
                  <a:schemeClr val="accent6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Blood transfusion and Needle stick exposure (together 1%).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sz="2800" dirty="0" smtClean="0">
              <a:solidFill>
                <a:schemeClr val="accent6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Georgia" pitchFamily="18" charset="0"/>
              <a:buNone/>
              <a:defRPr/>
            </a:pPr>
            <a:r>
              <a:rPr lang="en-US" sz="2800" dirty="0" smtClean="0">
                <a:solidFill>
                  <a:schemeClr val="accent6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HIV does not survive long outside of the body.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sz="2800" dirty="0" smtClean="0">
              <a:solidFill>
                <a:schemeClr val="accent6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Pathogenesis</a:t>
            </a:r>
            <a:r>
              <a:rPr lang="en-US" b="1" dirty="0" smtClean="0"/>
              <a:t> </a:t>
            </a:r>
            <a:endParaRPr lang="en-US" b="1" dirty="0"/>
          </a:p>
        </p:txBody>
      </p:sp>
      <p:sp>
        <p:nvSpPr>
          <p:cNvPr id="18841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2 major targets of HIV infection are the immune system and the central nervous  system. </a:t>
            </a:r>
          </a:p>
          <a:p>
            <a:pPr>
              <a:buNone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       </a:t>
            </a:r>
          </a:p>
          <a:p>
            <a:pPr>
              <a:buNone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CD4 T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cells,  macrophages,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astrocytes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retinal cells,      BM stem cells, cervical cells, and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enterochromaffin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cells in the duodenum, colon, and rectum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dirty="0" smtClean="0">
                <a:solidFill>
                  <a:schemeClr val="accent6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Natural History of HIV Infection </a:t>
            </a:r>
            <a:br>
              <a:rPr lang="en-US" b="1" dirty="0" smtClean="0">
                <a:solidFill>
                  <a:schemeClr val="accent6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en-US" b="1" dirty="0" smtClean="0">
              <a:solidFill>
                <a:schemeClr val="accent6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5475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457200" y="1485900"/>
            <a:ext cx="8229600" cy="3444479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Georgia" pitchFamily="18" charset="0"/>
              <a:buNone/>
              <a:defRPr/>
            </a:pPr>
            <a:r>
              <a:rPr lang="en-US" sz="2800" dirty="0" smtClean="0">
                <a:solidFill>
                  <a:schemeClr val="accent6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eaLnBrk="1" hangingPunct="1">
              <a:lnSpc>
                <a:spcPct val="80000"/>
              </a:lnSpc>
              <a:buFont typeface="Georgia" pitchFamily="18" charset="0"/>
              <a:buNone/>
              <a:defRPr/>
            </a:pPr>
            <a:r>
              <a:rPr lang="en-US" sz="2800" dirty="0" smtClean="0">
                <a:solidFill>
                  <a:schemeClr val="accent6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Four phases reflecting the dynamics of virus-host interaction can be recognized: 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sz="2800" dirty="0" smtClean="0">
              <a:solidFill>
                <a:schemeClr val="accent6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 typeface="Georgia" pitchFamily="18" charset="0"/>
              <a:buNone/>
              <a:defRPr/>
            </a:pPr>
            <a:r>
              <a:rPr lang="en-US" sz="2800" dirty="0" smtClean="0">
                <a:solidFill>
                  <a:schemeClr val="accent6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(1) an acute retroviral syndrome/ </a:t>
            </a:r>
            <a:r>
              <a:rPr lang="en-US" sz="2800" dirty="0" err="1" smtClean="0">
                <a:solidFill>
                  <a:schemeClr val="accent6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seroconversion</a:t>
            </a:r>
            <a:r>
              <a:rPr lang="en-US" sz="2800" dirty="0" smtClean="0">
                <a:solidFill>
                  <a:schemeClr val="accent6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eaLnBrk="1" hangingPunct="1">
              <a:lnSpc>
                <a:spcPct val="80000"/>
              </a:lnSpc>
              <a:buFont typeface="Georgia" pitchFamily="18" charset="0"/>
              <a:buNone/>
              <a:defRPr/>
            </a:pPr>
            <a:r>
              <a:rPr lang="en-US" sz="2800" dirty="0" smtClean="0">
                <a:solidFill>
                  <a:schemeClr val="accent6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(2) asymptomatic or latent</a:t>
            </a:r>
          </a:p>
          <a:p>
            <a:pPr eaLnBrk="1" hangingPunct="1">
              <a:lnSpc>
                <a:spcPct val="80000"/>
              </a:lnSpc>
              <a:buFont typeface="Georgia" pitchFamily="18" charset="0"/>
              <a:buNone/>
              <a:defRPr/>
            </a:pPr>
            <a:r>
              <a:rPr lang="en-US" sz="2800" dirty="0" smtClean="0">
                <a:solidFill>
                  <a:schemeClr val="accent6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(3) persistent </a:t>
            </a:r>
            <a:r>
              <a:rPr lang="en-US" sz="2800" dirty="0" err="1" smtClean="0">
                <a:solidFill>
                  <a:schemeClr val="accent6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generalised</a:t>
            </a:r>
            <a:r>
              <a:rPr lang="en-US" sz="2800" dirty="0" smtClean="0">
                <a:solidFill>
                  <a:schemeClr val="accent6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accent6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lymphadenopathy</a:t>
            </a:r>
            <a:endParaRPr lang="en-US" sz="2800" dirty="0" smtClean="0">
              <a:solidFill>
                <a:schemeClr val="accent6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 typeface="Georgia" pitchFamily="18" charset="0"/>
              <a:buNone/>
              <a:defRPr/>
            </a:pPr>
            <a:r>
              <a:rPr lang="en-US" sz="2800" dirty="0" smtClean="0">
                <a:solidFill>
                  <a:schemeClr val="accent6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(4) full-blown AIDS 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sz="2800" dirty="0" smtClean="0">
              <a:solidFill>
                <a:schemeClr val="accent6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defRPr/>
            </a:pPr>
            <a:endParaRPr lang="en-US" sz="2800" dirty="0" smtClean="0">
              <a:solidFill>
                <a:schemeClr val="accent6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b="1" dirty="0" smtClean="0">
                <a:solidFill>
                  <a:schemeClr val="accent6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Acute </a:t>
            </a:r>
            <a:r>
              <a:rPr lang="en-US" b="1" dirty="0" err="1" smtClean="0">
                <a:solidFill>
                  <a:schemeClr val="accent6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seroconversion</a:t>
            </a:r>
            <a:endParaRPr lang="en-IN" b="1" dirty="0" smtClean="0">
              <a:solidFill>
                <a:schemeClr val="accent6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64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sz="2800" smtClean="0">
                <a:solidFill>
                  <a:schemeClr val="accent6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Within 3-6 weeks</a:t>
            </a:r>
          </a:p>
          <a:p>
            <a:pPr>
              <a:defRPr/>
            </a:pPr>
            <a:r>
              <a:rPr lang="en-US" sz="2800" smtClean="0">
                <a:solidFill>
                  <a:schemeClr val="accent6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mononucleosis-like symptoms that soon disappear</a:t>
            </a:r>
          </a:p>
          <a:p>
            <a:pPr>
              <a:defRPr/>
            </a:pPr>
            <a:r>
              <a:rPr lang="en-US" sz="2800" smtClean="0">
                <a:solidFill>
                  <a:schemeClr val="accent6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HIV Abs - ve</a:t>
            </a:r>
            <a:endParaRPr lang="en-IN" sz="2800" smtClean="0">
              <a:solidFill>
                <a:schemeClr val="accent6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solidFill>
                  <a:schemeClr val="accent6">
                    <a:lumMod val="10000"/>
                  </a:schemeClr>
                </a:solidFill>
              </a:rPr>
              <a:t>.</a:t>
            </a:r>
          </a:p>
          <a:p>
            <a:pPr eaLnBrk="1" hangingPunct="1">
              <a:defRPr/>
            </a:pPr>
            <a:endParaRPr lang="en-US" smtClean="0">
              <a:solidFill>
                <a:schemeClr val="accent6">
                  <a:lumMod val="10000"/>
                </a:schemeClr>
              </a:solidFill>
            </a:endParaRPr>
          </a:p>
        </p:txBody>
      </p:sp>
      <p:sp>
        <p:nvSpPr>
          <p:cNvPr id="107523" name="Rectangle 4"/>
          <p:cNvSpPr>
            <a:spLocks noChangeArrowheads="1"/>
          </p:cNvSpPr>
          <p:nvPr/>
        </p:nvSpPr>
        <p:spPr bwMode="auto">
          <a:xfrm>
            <a:off x="0" y="457200"/>
            <a:ext cx="9144000" cy="3908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2800" b="1" dirty="0">
                <a:solidFill>
                  <a:schemeClr val="accent6">
                    <a:lumMod val="10000"/>
                  </a:schemeClr>
                </a:solidFill>
              </a:rPr>
              <a:t>The </a:t>
            </a:r>
            <a:r>
              <a:rPr lang="en-US" sz="2800" b="1" i="1" dirty="0">
                <a:solidFill>
                  <a:schemeClr val="accent6">
                    <a:lumMod val="10000"/>
                  </a:schemeClr>
                </a:solidFill>
              </a:rPr>
              <a:t>acute retroviral syndrome </a:t>
            </a:r>
          </a:p>
          <a:p>
            <a:pPr>
              <a:defRPr/>
            </a:pPr>
            <a:endParaRPr lang="en-US" sz="2400" dirty="0">
              <a:solidFill>
                <a:schemeClr val="accent6">
                  <a:lumMod val="10000"/>
                </a:schemeClr>
              </a:solidFill>
            </a:endParaRPr>
          </a:p>
          <a:p>
            <a:pPr>
              <a:defRPr/>
            </a:pPr>
            <a:r>
              <a:rPr lang="en-US" sz="2400" dirty="0">
                <a:solidFill>
                  <a:schemeClr val="accent6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>
                <a:solidFill>
                  <a:schemeClr val="accent6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It </a:t>
            </a:r>
            <a:r>
              <a:rPr lang="en-US" sz="2800" dirty="0" smtClean="0">
                <a:solidFill>
                  <a:schemeClr val="accent6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is </a:t>
            </a:r>
            <a:r>
              <a:rPr lang="en-US" sz="2800" dirty="0">
                <a:solidFill>
                  <a:schemeClr val="accent6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characterized initially by a high level of virus </a:t>
            </a:r>
            <a:r>
              <a:rPr lang="en-US" sz="2800" dirty="0" err="1">
                <a:solidFill>
                  <a:schemeClr val="accent6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production,viremia</a:t>
            </a:r>
            <a:r>
              <a:rPr lang="en-US" sz="2800" dirty="0">
                <a:solidFill>
                  <a:schemeClr val="accent6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, and widespread seeding of the lymphoid tissues. </a:t>
            </a:r>
          </a:p>
          <a:p>
            <a:pPr>
              <a:defRPr/>
            </a:pPr>
            <a:r>
              <a:rPr lang="en-US" sz="2800" dirty="0">
                <a:solidFill>
                  <a:schemeClr val="accent6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40% to 90% of individuals develop the viral syndrome 3 to 6 weeks after infection, and this resolves spontaneously in 2 to 4 weeks</a:t>
            </a:r>
          </a:p>
          <a:p>
            <a:pPr>
              <a:defRPr/>
            </a:pPr>
            <a:r>
              <a:rPr lang="en-US" sz="2800" dirty="0" smtClean="0">
                <a:solidFill>
                  <a:schemeClr val="accent6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dirty="0">
              <a:solidFill>
                <a:schemeClr val="accent6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u="sng" dirty="0" smtClean="0">
                <a:solidFill>
                  <a:schemeClr val="accent6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c/f- </a:t>
            </a:r>
            <a:r>
              <a:rPr lang="en-US" b="1" u="sng" dirty="0" smtClean="0">
                <a:solidFill>
                  <a:schemeClr val="accent6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b="1" u="sng" dirty="0" smtClean="0">
                <a:solidFill>
                  <a:schemeClr val="accent6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sz="2800" dirty="0" smtClean="0">
                <a:solidFill>
                  <a:schemeClr val="accent6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a self-limited acute illness with nonspecific symptoms, -sore throat, </a:t>
            </a:r>
            <a:r>
              <a:rPr lang="en-US" sz="2800" dirty="0" err="1" smtClean="0">
                <a:solidFill>
                  <a:schemeClr val="accent6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myalgias</a:t>
            </a:r>
            <a:r>
              <a:rPr lang="en-US" sz="2800" dirty="0" smtClean="0">
                <a:solidFill>
                  <a:schemeClr val="accent6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, fever, rash, weight loss, and fatigue, resembling a flulike syndrome. </a:t>
            </a:r>
          </a:p>
          <a:p>
            <a:pPr>
              <a:defRPr/>
            </a:pPr>
            <a:r>
              <a:rPr lang="en-US" sz="2800" dirty="0" smtClean="0">
                <a:solidFill>
                  <a:schemeClr val="accent6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Other clinical features - rash, cervical </a:t>
            </a:r>
            <a:r>
              <a:rPr lang="en-US" sz="2800" dirty="0" err="1" smtClean="0">
                <a:solidFill>
                  <a:schemeClr val="accent6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adenopathy</a:t>
            </a:r>
            <a:r>
              <a:rPr lang="en-US" sz="2800" dirty="0" smtClean="0">
                <a:solidFill>
                  <a:schemeClr val="accent6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, diarrhea, and vomiting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b="1" dirty="0" smtClean="0">
                <a:solidFill>
                  <a:schemeClr val="accent6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Asymptomatic or latent</a:t>
            </a:r>
            <a:endParaRPr lang="en-IN" b="1" dirty="0" smtClean="0">
              <a:solidFill>
                <a:schemeClr val="accent6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95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2800" dirty="0" smtClean="0">
                <a:solidFill>
                  <a:schemeClr val="accent6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after Initial infection – 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sz="2800" dirty="0" smtClean="0">
              <a:solidFill>
                <a:schemeClr val="accent6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dirty="0" smtClean="0">
                <a:solidFill>
                  <a:schemeClr val="accent6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Asymptomatic phase 2-15 years (avg. 10)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sz="2800" dirty="0" smtClean="0">
              <a:solidFill>
                <a:schemeClr val="accent6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>
                <a:solidFill>
                  <a:schemeClr val="accent6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During	this time the	CD4+	count	remains normal	but the number of infected CD4+ cells increases.	</a:t>
            </a:r>
            <a:endParaRPr lang="en-IN" sz="2800" dirty="0" smtClean="0">
              <a:solidFill>
                <a:schemeClr val="accent6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514350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chemeClr val="accent6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solidFill>
                  <a:schemeClr val="accent6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Persistent </a:t>
            </a:r>
            <a:r>
              <a:rPr lang="en-US" b="1" dirty="0" err="1" smtClean="0">
                <a:solidFill>
                  <a:schemeClr val="accent6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generalised</a:t>
            </a:r>
            <a:r>
              <a:rPr lang="en-US" b="1" dirty="0" smtClean="0">
                <a:solidFill>
                  <a:schemeClr val="accent6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chemeClr val="accent6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lymphadenopathy</a:t>
            </a:r>
            <a:endParaRPr lang="en-IN" b="1" dirty="0" smtClean="0">
              <a:solidFill>
                <a:schemeClr val="accent6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0595" name="Content Placeholder 2"/>
          <p:cNvSpPr>
            <a:spLocks noGrp="1"/>
          </p:cNvSpPr>
          <p:nvPr>
            <p:ph idx="1"/>
          </p:nvPr>
        </p:nvSpPr>
        <p:spPr>
          <a:xfrm>
            <a:off x="457200" y="1485900"/>
            <a:ext cx="8534400" cy="3444479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>
                <a:solidFill>
                  <a:schemeClr val="accent6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Patients are develop persistent generalized </a:t>
            </a:r>
            <a:r>
              <a:rPr lang="en-US" sz="2800" dirty="0" err="1" smtClean="0">
                <a:solidFill>
                  <a:schemeClr val="accent6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lymphadenopathy</a:t>
            </a:r>
            <a:r>
              <a:rPr lang="en-US" sz="2800" dirty="0" smtClean="0">
                <a:solidFill>
                  <a:schemeClr val="accent6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-  1cm </a:t>
            </a:r>
            <a:r>
              <a:rPr lang="en-US" sz="2800" dirty="0" err="1" smtClean="0">
                <a:solidFill>
                  <a:schemeClr val="accent6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dia</a:t>
            </a:r>
            <a:endParaRPr lang="en-US" sz="2800" dirty="0" smtClean="0">
              <a:solidFill>
                <a:schemeClr val="accent6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>
                <a:solidFill>
                  <a:schemeClr val="accent6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minor opportunistic infections, such as thrush and herpes zoster.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>
                <a:solidFill>
                  <a:schemeClr val="accent6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Thrombocytopenia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>
                <a:solidFill>
                  <a:schemeClr val="accent6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Persistent </a:t>
            </a:r>
            <a:r>
              <a:rPr lang="en-US" sz="2800" dirty="0" err="1" smtClean="0">
                <a:solidFill>
                  <a:schemeClr val="accent6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lymphadenopathy</a:t>
            </a:r>
            <a:r>
              <a:rPr lang="en-US" sz="2800" dirty="0" smtClean="0">
                <a:solidFill>
                  <a:schemeClr val="accent6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with significant constitutional symptoms (fever, rash, fatigue) reflects the onset of immune system </a:t>
            </a:r>
            <a:r>
              <a:rPr lang="en-US" sz="2800" dirty="0" err="1" smtClean="0">
                <a:solidFill>
                  <a:schemeClr val="accent6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decompensation</a:t>
            </a:r>
            <a:r>
              <a:rPr lang="en-US" sz="2800" dirty="0" smtClean="0">
                <a:solidFill>
                  <a:schemeClr val="accent6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>
                <a:solidFill>
                  <a:schemeClr val="accent6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onset of the crisis phase.</a:t>
            </a:r>
          </a:p>
          <a:p>
            <a:pPr>
              <a:defRPr/>
            </a:pPr>
            <a:endParaRPr lang="en-IN" sz="2800" dirty="0" smtClean="0">
              <a:solidFill>
                <a:schemeClr val="accent6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71500"/>
            <a:ext cx="8229600" cy="742950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chemeClr val="accent6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</a:t>
            </a:r>
            <a:r>
              <a:rPr lang="en-US" b="1" dirty="0" smtClean="0">
                <a:solidFill>
                  <a:schemeClr val="accent6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Retroviruses</a:t>
            </a:r>
            <a:endParaRPr lang="en-US" b="1" dirty="0">
              <a:solidFill>
                <a:schemeClr val="accent6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6131" name="Content Placeholder 2"/>
          <p:cNvSpPr>
            <a:spLocks noGrp="1"/>
          </p:cNvSpPr>
          <p:nvPr>
            <p:ph idx="1"/>
          </p:nvPr>
        </p:nvSpPr>
        <p:spPr>
          <a:xfrm>
            <a:off x="0" y="1485900"/>
            <a:ext cx="9144000" cy="3444479"/>
          </a:xfrm>
        </p:spPr>
        <p:txBody>
          <a:bodyPr/>
          <a:lstStyle/>
          <a:p>
            <a:r>
              <a:rPr lang="en-US" sz="2800" dirty="0" smtClean="0">
                <a:solidFill>
                  <a:schemeClr val="accent6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RNA viruses, single stranded, enveloped, </a:t>
            </a:r>
            <a:r>
              <a:rPr lang="en-US" sz="2800" dirty="0" err="1" smtClean="0">
                <a:solidFill>
                  <a:schemeClr val="accent6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icosahedral</a:t>
            </a:r>
            <a:r>
              <a:rPr lang="en-US" sz="2800" dirty="0" smtClean="0">
                <a:solidFill>
                  <a:schemeClr val="accent6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800" dirty="0" smtClean="0">
                <a:solidFill>
                  <a:schemeClr val="accent6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Possess -enzyme ‘</a:t>
            </a:r>
            <a:r>
              <a:rPr lang="en-US" sz="2800" b="1" dirty="0" smtClean="0">
                <a:solidFill>
                  <a:schemeClr val="accent6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reverse transcriptase’ </a:t>
            </a:r>
            <a:r>
              <a:rPr lang="en-US" sz="2800" dirty="0" smtClean="0">
                <a:solidFill>
                  <a:schemeClr val="accent6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that directs the synthesis of DNA from the viral RNA after infection into a host cell</a:t>
            </a:r>
          </a:p>
          <a:p>
            <a:r>
              <a:rPr lang="en-US" sz="2800" dirty="0" smtClean="0">
                <a:solidFill>
                  <a:schemeClr val="accent6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2genera –</a:t>
            </a:r>
          </a:p>
          <a:p>
            <a:pPr>
              <a:buFont typeface="Georgia" pitchFamily="18" charset="0"/>
              <a:buNone/>
            </a:pPr>
            <a:r>
              <a:rPr lang="en-US" sz="2800" dirty="0" smtClean="0">
                <a:solidFill>
                  <a:schemeClr val="accent6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- Human immunodeficiency viruses</a:t>
            </a:r>
          </a:p>
          <a:p>
            <a:pPr>
              <a:buFont typeface="Georgia" pitchFamily="18" charset="0"/>
              <a:buNone/>
            </a:pPr>
            <a:r>
              <a:rPr lang="en-US" sz="2800" dirty="0" smtClean="0">
                <a:solidFill>
                  <a:schemeClr val="accent6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- Human T-cell </a:t>
            </a:r>
            <a:r>
              <a:rPr lang="en-US" sz="2800" dirty="0" err="1" smtClean="0">
                <a:solidFill>
                  <a:schemeClr val="accent6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lymphotropic</a:t>
            </a:r>
            <a:r>
              <a:rPr lang="en-US" sz="2800" dirty="0" smtClean="0">
                <a:solidFill>
                  <a:schemeClr val="accent6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virus</a:t>
            </a:r>
          </a:p>
          <a:p>
            <a:pPr>
              <a:buFont typeface="Georgia" pitchFamily="18" charset="0"/>
              <a:buNone/>
            </a:pPr>
            <a:r>
              <a:rPr lang="en-US" sz="2800" dirty="0" smtClean="0">
                <a:solidFill>
                  <a:schemeClr val="accent6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857250"/>
            <a:ext cx="8229600" cy="400050"/>
          </a:xfrm>
        </p:spPr>
        <p:txBody>
          <a:bodyPr/>
          <a:lstStyle/>
          <a:p>
            <a:pPr eaLnBrk="1" hangingPunct="1">
              <a:defRPr/>
            </a:pP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AIDS related complex</a:t>
            </a:r>
          </a:p>
        </p:txBody>
      </p:sp>
      <p:sp>
        <p:nvSpPr>
          <p:cNvPr id="111619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311700" y="1885949"/>
            <a:ext cx="8520600" cy="2682925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2800" dirty="0" smtClean="0"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Symptoms of HIV are directly related to viral blood level and level of T cells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sz="2800" dirty="0" smtClean="0">
              <a:solidFill>
                <a:schemeClr val="accent5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dirty="0" smtClean="0"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When T4 cell levels fall below 200/</a:t>
            </a:r>
            <a:r>
              <a:rPr lang="en-US" sz="2800" dirty="0" err="1" smtClean="0"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mL</a:t>
            </a:r>
            <a:r>
              <a:rPr lang="en-US" sz="2800" dirty="0" smtClean="0"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, AIDS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sz="2800" dirty="0" smtClean="0">
              <a:solidFill>
                <a:schemeClr val="accent5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Title 3"/>
          <p:cNvSpPr>
            <a:spLocks noGrp="1"/>
          </p:cNvSpPr>
          <p:nvPr>
            <p:ph type="title"/>
          </p:nvPr>
        </p:nvSpPr>
        <p:spPr>
          <a:xfrm>
            <a:off x="457200" y="400050"/>
            <a:ext cx="8229600" cy="457200"/>
          </a:xfrm>
        </p:spPr>
        <p:txBody>
          <a:bodyPr/>
          <a:lstStyle/>
          <a:p>
            <a:pPr>
              <a:defRPr/>
            </a:pPr>
            <a:r>
              <a:rPr lang="en-US" b="1" dirty="0" smtClean="0">
                <a:solidFill>
                  <a:schemeClr val="accent6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AIDS</a:t>
            </a:r>
            <a:endParaRPr lang="en-IN" b="1" dirty="0" smtClean="0">
              <a:solidFill>
                <a:schemeClr val="accent6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643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457200" y="895350"/>
            <a:ext cx="8229600" cy="4035029"/>
          </a:xfrm>
        </p:spPr>
        <p:txBody>
          <a:bodyPr/>
          <a:lstStyle/>
          <a:p>
            <a:pPr eaLnBrk="1" hangingPunct="1">
              <a:lnSpc>
                <a:spcPct val="100000"/>
              </a:lnSpc>
              <a:defRPr/>
            </a:pPr>
            <a:r>
              <a:rPr lang="en-US" sz="2800" dirty="0" smtClean="0">
                <a:solidFill>
                  <a:schemeClr val="accent6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It is characterized by</a:t>
            </a:r>
          </a:p>
          <a:p>
            <a:pPr lvl="1" eaLnBrk="1" hangingPunct="1">
              <a:lnSpc>
                <a:spcPct val="100000"/>
              </a:lnSpc>
              <a:defRPr/>
            </a:pPr>
            <a:r>
              <a:rPr lang="en-US" sz="2800" dirty="0" smtClean="0">
                <a:solidFill>
                  <a:schemeClr val="accent6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a breakdown of host defense, </a:t>
            </a:r>
          </a:p>
          <a:p>
            <a:pPr lvl="1" eaLnBrk="1" hangingPunct="1">
              <a:lnSpc>
                <a:spcPct val="100000"/>
              </a:lnSpc>
              <a:defRPr/>
            </a:pPr>
            <a:r>
              <a:rPr lang="en-US" sz="2800" dirty="0" smtClean="0">
                <a:solidFill>
                  <a:schemeClr val="accent6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increase in plasma virus, and </a:t>
            </a:r>
          </a:p>
          <a:p>
            <a:pPr lvl="1" eaLnBrk="1" hangingPunct="1">
              <a:lnSpc>
                <a:spcPct val="100000"/>
              </a:lnSpc>
              <a:defRPr/>
            </a:pPr>
            <a:r>
              <a:rPr lang="en-US" sz="2800" dirty="0" smtClean="0">
                <a:solidFill>
                  <a:schemeClr val="accent6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clinical disease.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100000"/>
              </a:lnSpc>
              <a:defRPr/>
            </a:pPr>
            <a:r>
              <a:rPr lang="en-US" sz="2800" dirty="0" smtClean="0">
                <a:solidFill>
                  <a:schemeClr val="accent6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Typically the patient presents with long lasting fever (&gt;1 month), fatigue, weight loss, and diarrhea.</a:t>
            </a:r>
          </a:p>
          <a:p>
            <a:pPr eaLnBrk="1" hangingPunct="1">
              <a:defRPr/>
            </a:pPr>
            <a:r>
              <a:rPr lang="en-US" sz="2800" dirty="0" smtClean="0">
                <a:solidFill>
                  <a:schemeClr val="accent6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After a variable period, serious opportunistic infections, secondary </a:t>
            </a:r>
            <a:r>
              <a:rPr lang="en-US" sz="2800" dirty="0" err="1" smtClean="0">
                <a:solidFill>
                  <a:schemeClr val="accent6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neoplasms</a:t>
            </a:r>
            <a:r>
              <a:rPr lang="en-US" sz="2800" dirty="0" smtClean="0">
                <a:solidFill>
                  <a:schemeClr val="accent6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, or clinical neurologic disease supervene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 sz="2400" b="1" dirty="0" smtClean="0"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Opportunistic infections</a:t>
            </a:r>
            <a:r>
              <a:rPr lang="tr-TR" sz="2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br>
              <a:rPr lang="tr-TR" sz="2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en-US" sz="2400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tr-TR" sz="2400" dirty="0" smtClean="0"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Protozoal:Toxoplasmosis</a:t>
            </a:r>
          </a:p>
          <a:p>
            <a:pPr>
              <a:defRPr/>
            </a:pPr>
            <a:r>
              <a:rPr lang="tr-TR" sz="2400" dirty="0" smtClean="0"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Fungal:Candidiasis, Pneumocystis carinii</a:t>
            </a:r>
          </a:p>
          <a:p>
            <a:pPr>
              <a:defRPr/>
            </a:pPr>
            <a:r>
              <a:rPr lang="tr-TR" sz="2400" dirty="0" smtClean="0"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Viral :Cytomegalovirus, HSV</a:t>
            </a:r>
          </a:p>
          <a:p>
            <a:pPr>
              <a:defRPr/>
            </a:pPr>
            <a:r>
              <a:rPr lang="tr-TR" sz="2400" dirty="0" smtClean="0"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Bacterial:</a:t>
            </a:r>
            <a:r>
              <a:rPr lang="en-US" sz="2400" dirty="0" smtClean="0"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tr-TR" sz="2400" dirty="0" smtClean="0"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Mycobacterium avium-intracellular</a:t>
            </a:r>
          </a:p>
          <a:p>
            <a:pPr>
              <a:buFont typeface="Wingdings" pitchFamily="2" charset="2"/>
              <a:buNone/>
              <a:defRPr/>
            </a:pPr>
            <a:r>
              <a:rPr lang="tr-TR" sz="2400" dirty="0" smtClean="0"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Opportunistic neoplasias: Kaposi’s sarcoma</a:t>
            </a:r>
          </a:p>
          <a:p>
            <a:pPr>
              <a:defRPr/>
            </a:pPr>
            <a:endParaRPr lang="en-US" sz="2400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Other	symptoms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Rapid weight loss (hence the name ‘slim disease’ in Africa)	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AIDS dementia complex (the virus infected macrophages can cross the blood-brain barrier).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Further complications	arise</a:t>
            </a: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      From the	fact that patients are often co-infected with other viruses such as hepatitis	B and C.	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Clinical Diagnosis of HIV/AIDS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CDC classification system(revised 1993):</a:t>
            </a: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This system classifies HIV infection based on associated clinical conditions and CD4 T-cell count of the patient.</a:t>
            </a:r>
          </a:p>
          <a:p>
            <a:pPr>
              <a:buAutoNum type="arabicPeriod" startAt="2"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WHO clinical staging of HIV/AIDS for adults(revised 2007) </a:t>
            </a: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 is based only on the  clinical manifestation.</a:t>
            </a: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where facilities for the CD4 T-cell count are not available widely.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CDC classification system-2013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Divide HIV infection into  5 categories  -    0,1,2,3, and unknown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Advanced HIV / AIDS into 3 categories – A,B,C based on CD4+ count, each further into 3 stages  – 1,2,3,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REVISED CDC HIV CLASSIFICATION SYSTEM-2013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311150" y="1152524"/>
          <a:ext cx="8521700" cy="3613786"/>
        </p:xfrm>
        <a:graphic>
          <a:graphicData uri="http://schemas.openxmlformats.org/drawingml/2006/table">
            <a:tbl>
              <a:tblPr firstRow="1" bandRow="1">
                <a:tableStyleId>{8175B7AF-99D0-4123-A9BB-A1D38EA741A0}</a:tableStyleId>
              </a:tblPr>
              <a:tblGrid>
                <a:gridCol w="1593850"/>
                <a:gridCol w="2286000"/>
                <a:gridCol w="2286000"/>
                <a:gridCol w="2355850"/>
              </a:tblGrid>
              <a:tr h="504826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Clinical Phase</a:t>
                      </a:r>
                      <a:endParaRPr lang="en-US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Early, Acute</a:t>
                      </a:r>
                      <a:endParaRPr lang="en-US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Middle, Chronic</a:t>
                      </a:r>
                      <a:endParaRPr lang="en-US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Final, Crisis</a:t>
                      </a:r>
                      <a:endParaRPr lang="en-US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260475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Period after infection</a:t>
                      </a:r>
                    </a:p>
                    <a:p>
                      <a:endParaRPr lang="en-US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en-US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CDC clinical category</a:t>
                      </a:r>
                      <a:endParaRPr lang="en-US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3-6 weeks </a:t>
                      </a:r>
                    </a:p>
                    <a:p>
                      <a:endParaRPr lang="en-US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Category A:</a:t>
                      </a:r>
                    </a:p>
                    <a:p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Asymptomatic infection</a:t>
                      </a:r>
                    </a:p>
                    <a:p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Acute HIV syndrome definition PGL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10 to 12 years </a:t>
                      </a:r>
                    </a:p>
                    <a:p>
                      <a:endParaRPr lang="en-US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Category B:</a:t>
                      </a:r>
                    </a:p>
                    <a:p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Symptomatic disease neither A nor C) </a:t>
                      </a:r>
                    </a:p>
                    <a:p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Condition secondary to</a:t>
                      </a:r>
                    </a:p>
                    <a:p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impaired CMI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Any period up to death</a:t>
                      </a:r>
                    </a:p>
                    <a:p>
                      <a:endParaRPr lang="en-US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 Category C:</a:t>
                      </a:r>
                    </a:p>
                    <a:p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AIDS indicator conditions( constitutional </a:t>
                      </a:r>
                      <a:r>
                        <a:rPr lang="en-US" sz="1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ds</a:t>
                      </a:r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, neurological ,</a:t>
                      </a:r>
                      <a:r>
                        <a:rPr lang="en-US" sz="1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neoplasms</a:t>
                      </a:r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260475">
                <a:tc>
                  <a:txBody>
                    <a:bodyPr/>
                    <a:lstStyle/>
                    <a:p>
                      <a:r>
                        <a:rPr lang="fr-F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CDC- CD4 + T </a:t>
                      </a:r>
                      <a:r>
                        <a:rPr lang="fr-FR" sz="16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cell</a:t>
                      </a:r>
                      <a:r>
                        <a:rPr lang="fr-F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stage</a:t>
                      </a:r>
                      <a:r>
                        <a:rPr lang="fr-FR" sz="16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l-GR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&gt; 500/μ</a:t>
                      </a:r>
                      <a:r>
                        <a:rPr lang="fr-FR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l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l-GR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200-499/μ</a:t>
                      </a:r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l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l-GR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&lt; 200/μ</a:t>
                      </a:r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l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en-US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A1</a:t>
                      </a:r>
                    </a:p>
                    <a:p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A2</a:t>
                      </a:r>
                    </a:p>
                    <a:p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A3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en-US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B1</a:t>
                      </a:r>
                    </a:p>
                    <a:p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B2</a:t>
                      </a:r>
                    </a:p>
                    <a:p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B3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en-US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C1</a:t>
                      </a:r>
                    </a:p>
                    <a:p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C2</a:t>
                      </a:r>
                    </a:p>
                    <a:p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C3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6" name="Straight Connector 5"/>
          <p:cNvCxnSpPr/>
          <p:nvPr/>
        </p:nvCxnSpPr>
        <p:spPr>
          <a:xfrm>
            <a:off x="304800" y="2190750"/>
            <a:ext cx="8458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WHO clinical staging of HIV/AIDS for adults(revised 2007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1700" y="1581149"/>
            <a:ext cx="8520600" cy="2987725"/>
          </a:xfrm>
        </p:spPr>
        <p:txBody>
          <a:bodyPr/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4 stages 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Clinical Stage 1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Asymptomatic HIV infection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Persistent generalized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lymphadenopathy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6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HIV</a:t>
            </a:r>
            <a:endParaRPr lang="en-US" dirty="0" smtClean="0">
              <a:solidFill>
                <a:schemeClr val="accent6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7155" name="Content Placeholder 2"/>
          <p:cNvSpPr>
            <a:spLocks noGrp="1"/>
          </p:cNvSpPr>
          <p:nvPr>
            <p:ph idx="1"/>
          </p:nvPr>
        </p:nvSpPr>
        <p:spPr>
          <a:xfrm>
            <a:off x="457200" y="1047750"/>
            <a:ext cx="8686800" cy="3882629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dirty="0" smtClean="0">
                <a:solidFill>
                  <a:schemeClr val="accent6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Human immunodeficiency virus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>
                <a:solidFill>
                  <a:schemeClr val="accent6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First emerged in early 1980s 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>
                <a:solidFill>
                  <a:schemeClr val="accent6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spherical and 80–110 nm in size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>
                <a:solidFill>
                  <a:schemeClr val="accent6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Enveloped-</a:t>
            </a:r>
          </a:p>
          <a:p>
            <a:pPr eaLnBrk="1" hangingPunct="1">
              <a:lnSpc>
                <a:spcPct val="90000"/>
              </a:lnSpc>
              <a:buFont typeface="Georgia" pitchFamily="18" charset="0"/>
              <a:buNone/>
            </a:pPr>
            <a:r>
              <a:rPr lang="en-US" sz="2800" dirty="0" smtClean="0">
                <a:solidFill>
                  <a:schemeClr val="accent6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 •  </a:t>
            </a:r>
            <a:r>
              <a:rPr lang="en-US" sz="2800" dirty="0" err="1" smtClean="0">
                <a:solidFill>
                  <a:schemeClr val="accent6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Gp</a:t>
            </a:r>
            <a:r>
              <a:rPr lang="en-US" sz="2800" dirty="0" smtClean="0">
                <a:solidFill>
                  <a:schemeClr val="accent6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120 are projected as knob like spikes on the surface </a:t>
            </a:r>
          </a:p>
          <a:p>
            <a:pPr eaLnBrk="1" hangingPunct="1">
              <a:lnSpc>
                <a:spcPct val="90000"/>
              </a:lnSpc>
              <a:buFont typeface="Georgia" pitchFamily="18" charset="0"/>
              <a:buNone/>
            </a:pPr>
            <a:r>
              <a:rPr lang="en-US" sz="2800" dirty="0" smtClean="0">
                <a:solidFill>
                  <a:schemeClr val="accent6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 •  </a:t>
            </a:r>
            <a:r>
              <a:rPr lang="en-US" sz="2800" dirty="0" err="1" smtClean="0">
                <a:solidFill>
                  <a:schemeClr val="accent6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Gp</a:t>
            </a:r>
            <a:r>
              <a:rPr lang="en-US" sz="2800" dirty="0" smtClean="0">
                <a:solidFill>
                  <a:schemeClr val="accent6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41 They form anchoring </a:t>
            </a:r>
            <a:r>
              <a:rPr lang="en-US" sz="2800" dirty="0" err="1" smtClean="0">
                <a:solidFill>
                  <a:schemeClr val="accent6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transmembrane</a:t>
            </a:r>
            <a:r>
              <a:rPr lang="en-US" sz="2800" dirty="0" smtClean="0">
                <a:solidFill>
                  <a:schemeClr val="accent6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pedicles.</a:t>
            </a:r>
          </a:p>
          <a:p>
            <a:pPr eaLnBrk="1" hangingPunct="1">
              <a:lnSpc>
                <a:spcPct val="90000"/>
              </a:lnSpc>
              <a:buFont typeface="Georgia" pitchFamily="18" charset="0"/>
              <a:buNone/>
            </a:pPr>
            <a:endParaRPr lang="en-US" sz="2800" dirty="0" smtClean="0">
              <a:solidFill>
                <a:schemeClr val="accent6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Georgia" pitchFamily="18" charset="0"/>
              <a:buNone/>
            </a:pPr>
            <a:r>
              <a:rPr lang="en-US" sz="2800" dirty="0" smtClean="0">
                <a:solidFill>
                  <a:schemeClr val="accent6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HIV contains 3 structural genes:</a:t>
            </a:r>
          </a:p>
          <a:p>
            <a:pPr eaLnBrk="1" hangingPunct="1">
              <a:lnSpc>
                <a:spcPct val="90000"/>
              </a:lnSpc>
              <a:buFont typeface="Georgia" pitchFamily="18" charset="0"/>
              <a:buNone/>
            </a:pPr>
            <a:r>
              <a:rPr lang="en-US" sz="2800" dirty="0" smtClean="0">
                <a:solidFill>
                  <a:schemeClr val="accent6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gag, </a:t>
            </a:r>
            <a:r>
              <a:rPr lang="en-US" sz="2800" dirty="0" err="1" smtClean="0">
                <a:solidFill>
                  <a:schemeClr val="accent6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pol</a:t>
            </a:r>
            <a:r>
              <a:rPr lang="en-US" sz="2800" dirty="0" smtClean="0">
                <a:solidFill>
                  <a:schemeClr val="accent6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, and </a:t>
            </a:r>
            <a:r>
              <a:rPr lang="en-US" sz="2800" dirty="0" err="1" smtClean="0">
                <a:solidFill>
                  <a:schemeClr val="accent6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env</a:t>
            </a:r>
            <a:endParaRPr lang="en-US" sz="2800" dirty="0" smtClean="0">
              <a:solidFill>
                <a:schemeClr val="accent6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E441FBD7-ECCF-4E2C-BFE6-4B214ED2A71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9703" y="307371"/>
            <a:ext cx="914400" cy="914400"/>
          </a:xfrm>
          <a:prstGeom prst="rect">
            <a:avLst/>
          </a:prstGeom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Clinical Stage 2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dirty="0" smtClean="0">
                <a:latin typeface="Times New Roman" pitchFamily="18" charset="0"/>
                <a:cs typeface="Times New Roman" pitchFamily="18" charset="0"/>
              </a:rPr>
            </a:b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Unexplained moderate weight loss (&lt; 10%)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Recurrent respiratory tract infection (sinusitis, tonsillitis,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otitis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media,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pharyngitis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Herpes zoster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Angular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cheilitis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Recurrent oral ulcers</a:t>
            </a:r>
          </a:p>
          <a:p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Papular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pruritic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eruptions</a:t>
            </a:r>
          </a:p>
          <a:p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Seborrheic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dermatitis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Fungal nail infection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Clinical Stage 3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dirty="0" smtClean="0">
                <a:latin typeface="Times New Roman" pitchFamily="18" charset="0"/>
                <a:cs typeface="Times New Roman" pitchFamily="18" charset="0"/>
              </a:rPr>
            </a:b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Unexplained severe weight loss ( &gt; 10%)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Unexplained chronic diarrhea &gt; 1 month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Unexplained persistent fever 1 month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Oral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candidiasis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Oral hairy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leukoplakia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Pulmonary tuberculosis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Severe bacterial infection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Acute necrotizing ulcerative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stomatitis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gingivitis, and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periodontitis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Unexplained anemia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Clinical Stage 4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HIV Wasting syndrome(Slim disease)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Opportunistic infections – Bacterial, Viral, Fungal , Parasitic</a:t>
            </a:r>
          </a:p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Neoplasia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Other conditions (direct HIV induced):</a:t>
            </a: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  ○ HIV encephalopathy</a:t>
            </a: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 ○ Symptomatic HIV associated nephropathy or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cardiomyopathy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Diagnosis 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HIV infection is diagnosed with a combination of screening and confirmatory tests. 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Newer HIV diagnostic tests involve combined antibody and antigen assays, leading to earlier detection of HIV infection.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Diagnosing acute HIV infection (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ie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before the formation of HIV antibodies, a period when antibody-based HIV test results may be falsely negative) remains a challenge.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Lab investigations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categorised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into 3 groups: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tests for establishing HIV infection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tests for defects in immunity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tests for detection of opportunistic infections  and secondary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tumours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 Tests for establishing HIV infection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buNone/>
            </a:pP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Antibody tests:</a:t>
            </a:r>
          </a:p>
          <a:p>
            <a:pPr lvl="1">
              <a:lnSpc>
                <a:spcPct val="100000"/>
              </a:lnSpc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a) ELISA</a:t>
            </a:r>
          </a:p>
          <a:p>
            <a:pPr lvl="1">
              <a:lnSpc>
                <a:spcPct val="100000"/>
              </a:lnSpc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b) Western blot</a:t>
            </a:r>
          </a:p>
          <a:p>
            <a:pPr>
              <a:lnSpc>
                <a:spcPct val="100000"/>
              </a:lnSpc>
              <a:buNone/>
            </a:pP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ii) Direct detection of HIV</a:t>
            </a:r>
          </a:p>
          <a:p>
            <a:pPr lvl="1">
              <a:lnSpc>
                <a:spcPct val="100000"/>
              </a:lnSpc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a) p24 antigen capture assay</a:t>
            </a:r>
          </a:p>
          <a:p>
            <a:pPr lvl="1">
              <a:lnSpc>
                <a:spcPct val="100000"/>
              </a:lnSpc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b) HIV RNA Detection methods- RT-PCR</a:t>
            </a:r>
          </a:p>
          <a:p>
            <a:pPr lvl="1">
              <a:lnSpc>
                <a:spcPct val="100000"/>
              </a:lnSpc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c) DNA-PCR by amplification of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proviral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DNA</a:t>
            </a:r>
          </a:p>
          <a:p>
            <a:pPr lvl="1">
              <a:lnSpc>
                <a:spcPct val="100000"/>
              </a:lnSpc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d) Culture of HIV  in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neoplastic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Tcell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lines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ELISA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Initial screening is done finding  Antibodies  against gag  and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env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proteins.</a:t>
            </a:r>
          </a:p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WESTERN BLOT</a:t>
            </a: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If ELISA is positive, confirmation is done by Western blot for presence of specific antibodies against all  three HIV antigens: gag,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pol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env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chemeClr val="accent6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HIV RNA testing</a:t>
            </a:r>
            <a:endParaRPr lang="en-US" dirty="0">
              <a:solidFill>
                <a:schemeClr val="accent6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sz="2800" dirty="0" smtClean="0">
                <a:solidFill>
                  <a:schemeClr val="accent6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HIV RNA testing can be done just </a:t>
            </a:r>
            <a:r>
              <a:rPr lang="en-US" sz="2800" b="1" dirty="0" smtClean="0">
                <a:solidFill>
                  <a:schemeClr val="accent6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9 to 11 days</a:t>
            </a:r>
            <a:r>
              <a:rPr lang="en-US" sz="2800" dirty="0" smtClean="0">
                <a:solidFill>
                  <a:schemeClr val="accent6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 after exposed to HIV. </a:t>
            </a:r>
            <a:endParaRPr lang="en-US" sz="2800" dirty="0">
              <a:solidFill>
                <a:schemeClr val="accent6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Tests for defects in immunity: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1700" y="1152475"/>
            <a:ext cx="8679900" cy="3416400"/>
          </a:xfrm>
        </p:spPr>
        <p:txBody>
          <a:bodyPr/>
          <a:lstStyle/>
          <a:p>
            <a:pPr marL="628650" indent="-514350">
              <a:buAutoNum type="romanLcParenR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CD4+ T cell counts.</a:t>
            </a:r>
          </a:p>
          <a:p>
            <a:pPr marL="628650" indent="-514350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  Progressive fall in number of CD4+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Tcells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helps in diagnosis  </a:t>
            </a:r>
          </a:p>
          <a:p>
            <a:pPr marL="628650" indent="-514350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    and staging .</a:t>
            </a: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ii) Rise in CD8+ T cells.</a:t>
            </a: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iii) Reversal of CD4+ to CD8+ T cell ratio.</a:t>
            </a: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iv)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Lymphopenia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v) Polyclonal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hypergammaglobulinaemia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vi) Increased </a:t>
            </a:r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β-2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microglobulin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levels.</a:t>
            </a: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vii) Platelet count -  thrombocytopenia.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CD4/CD8 ratio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 normal CD4/CD8 ratio is greater than 1.0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CD4 lymphocytes ranging from 500 to 1200/mm </a:t>
            </a:r>
            <a:r>
              <a:rPr lang="en-US" sz="2400" baseline="30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 and CD8 lymphocytes ranging from 150 to 1000/mm </a:t>
            </a:r>
            <a:r>
              <a:rPr lang="en-US" sz="2400" baseline="30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If ratio is higher than 1, it means strong  immune system.</a:t>
            </a: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HIV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Serotyping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920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Based on env gene, HIV comprises of two serotypes HIV-1 and 2. </a:t>
            </a:r>
          </a:p>
          <a:p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HIV–1 is divided into three distinct groups (M, N and O). Recently, group P has been identified.</a:t>
            </a:r>
          </a:p>
          <a:p>
            <a:pPr>
              <a:buFont typeface="Georgia" pitchFamily="18" charset="0"/>
              <a:buNone/>
            </a:pP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 •  ‘M’is the dominant group worldwide.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Tests for detection of opportunistic infections and</a:t>
            </a:r>
            <a:br>
              <a:rPr lang="en-US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secondary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tumours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1700" y="1428749"/>
            <a:ext cx="8520600" cy="3140125"/>
          </a:xfrm>
        </p:spPr>
        <p:txBody>
          <a:bodyPr/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aspiration 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biopsy methods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Diagnosis of pediatric HIV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•  HIV DNA detection: Most recommended</a:t>
            </a: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•  HIV RNA detection</a:t>
            </a: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•  p24 antigen detection </a:t>
            </a: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• 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IgG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ELISA: Only after 18 months of age. 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Window  period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Window  period  refers  to  the  initial  time  interval  between  the  exposure  and appearance of detectable levels of antibodies in the serum.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Diagnosis of HIV in Window Period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antibodies appear in blood within 2–8 weeks after infection but usually become  detectable after 3 to 12 weeks with the assays available presently.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p24 antigen detection (30% sensitive): detects by 1–2 weeks (average 16th day)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HIV RNA detection (PCR) is the best method, detects earliest by 12th day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Reference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  <a:t> </a:t>
            </a:r>
            <a:endParaRPr lang="en-US" dirty="0">
              <a:solidFill>
                <a:schemeClr val="accent2">
                  <a:lumMod val="50000"/>
                </a:schemeClr>
              </a:solidFill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Surinder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Kumar-Essentials of Microbiology</a:t>
            </a:r>
          </a:p>
          <a:p>
            <a:pPr>
              <a:defRPr/>
            </a:pP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Anandanarayanan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-Text Book of Microbiology</a:t>
            </a:r>
          </a:p>
          <a:p>
            <a:pPr>
              <a:defRPr/>
            </a:pP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Apurba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Sankar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Sastry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-Essential of Medical Microbiology</a:t>
            </a:r>
          </a:p>
          <a:p>
            <a:pPr>
              <a:defRPr/>
            </a:pPr>
            <a:endParaRPr lang="en-US" dirty="0">
              <a:solidFill>
                <a:schemeClr val="accent2">
                  <a:lumMod val="50000"/>
                </a:schemeClr>
              </a:solidFill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rgbClr val="392728"/>
                </a:solidFill>
                <a:latin typeface="Times New Roman" pitchFamily="18" charset="0"/>
                <a:cs typeface="Times New Roman" pitchFamily="18" charset="0"/>
              </a:rPr>
              <a:t>Genotype distribution:HIV1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mtClean="0">
                <a:latin typeface="Times New Roman" pitchFamily="18" charset="0"/>
                <a:cs typeface="Times New Roman" pitchFamily="18" charset="0"/>
              </a:rPr>
            </a:br>
            <a:endParaRPr lang="en-US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0227" name="Content Placeholder 2"/>
          <p:cNvSpPr>
            <a:spLocks noGrp="1"/>
          </p:cNvSpPr>
          <p:nvPr>
            <p:ph idx="1"/>
          </p:nvPr>
        </p:nvSpPr>
        <p:spPr>
          <a:xfrm>
            <a:off x="457200" y="1276350"/>
            <a:ext cx="8686800" cy="3654029"/>
          </a:xfrm>
        </p:spPr>
        <p:txBody>
          <a:bodyPr/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Subtype A -  is common in West Africa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Subtype B – in Europe, America, Japan, and Australia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Subtype C - is the MC form worldwide (47%). It is also the dominant form in South East Africa, India, and China 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In Cameroon (West Africa), all HIV virus groups and subtypes are found.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rgbClr val="392728"/>
                </a:solidFill>
                <a:latin typeface="Times New Roman" pitchFamily="18" charset="0"/>
                <a:cs typeface="Times New Roman" pitchFamily="18" charset="0"/>
              </a:rPr>
              <a:t>HIV-2</a:t>
            </a:r>
          </a:p>
        </p:txBody>
      </p:sp>
      <p:sp>
        <p:nvSpPr>
          <p:cNvPr id="18125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HIV-2comprises of eight groups (A–H)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they are confined to Africa and some time in other </a:t>
            </a:r>
          </a:p>
          <a:p>
            <a:pPr>
              <a:buFont typeface="Georgia" pitchFamily="18" charset="0"/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places including India.</a:t>
            </a:r>
          </a:p>
          <a:p>
            <a:pPr>
              <a:buFont typeface="Georgia" pitchFamily="18" charset="0"/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Group A is the MC form.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>
                <a:solidFill>
                  <a:srgbClr val="392728"/>
                </a:solidFill>
                <a:latin typeface="Times New Roman" pitchFamily="18" charset="0"/>
                <a:cs typeface="Times New Roman" pitchFamily="18" charset="0"/>
              </a:rPr>
              <a:t>         HIV</a:t>
            </a:r>
          </a:p>
        </p:txBody>
      </p:sp>
      <p:sp>
        <p:nvSpPr>
          <p:cNvPr id="91139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endParaRPr lang="en-US" sz="2800" dirty="0" smtClean="0">
              <a:solidFill>
                <a:srgbClr val="392728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>
                <a:solidFill>
                  <a:srgbClr val="392728"/>
                </a:solidFill>
                <a:latin typeface="Times New Roman" pitchFamily="18" charset="0"/>
                <a:cs typeface="Times New Roman" pitchFamily="18" charset="0"/>
              </a:rPr>
              <a:t>HIV-1 may have originated from a chimpanzee virus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>
                <a:solidFill>
                  <a:srgbClr val="392728"/>
                </a:solidFill>
                <a:latin typeface="Times New Roman" pitchFamily="18" charset="0"/>
                <a:cs typeface="Times New Roman" pitchFamily="18" charset="0"/>
              </a:rPr>
              <a:t>1959 first documented case of AIDS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>
                <a:solidFill>
                  <a:srgbClr val="392728"/>
                </a:solidFill>
                <a:latin typeface="Times New Roman" pitchFamily="18" charset="0"/>
                <a:cs typeface="Times New Roman" pitchFamily="18" charset="0"/>
              </a:rPr>
              <a:t>Viral genes permanently integrated into host DNA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sz="2800" dirty="0" smtClean="0">
              <a:solidFill>
                <a:schemeClr val="accent3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en-US" sz="2800" dirty="0" smtClean="0">
              <a:solidFill>
                <a:schemeClr val="accent3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en-US" sz="2800" dirty="0" smtClean="0">
              <a:solidFill>
                <a:schemeClr val="accent3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381000" y="0"/>
            <a:ext cx="8763000" cy="4857750"/>
          </a:xfrm>
        </p:spPr>
        <p:txBody>
          <a:bodyPr/>
          <a:lstStyle/>
          <a:p>
            <a:pPr eaLnBrk="1" hangingPunct="1">
              <a:buFont typeface="Georgia" pitchFamily="18" charset="0"/>
              <a:buNone/>
            </a:pPr>
            <a:r>
              <a:rPr lang="en-US" sz="2800" b="1" dirty="0" smtClean="0">
                <a:solidFill>
                  <a:srgbClr val="392728"/>
                </a:solidFill>
                <a:latin typeface="Times New Roman" pitchFamily="18" charset="0"/>
                <a:cs typeface="Times New Roman" pitchFamily="18" charset="0"/>
              </a:rPr>
              <a:t>Human Immunodeficiency Virus (HIV) – </a:t>
            </a:r>
          </a:p>
          <a:p>
            <a:pPr eaLnBrk="1" hangingPunct="1">
              <a:buFont typeface="Georgia" pitchFamily="18" charset="0"/>
              <a:buNone/>
            </a:pPr>
            <a:r>
              <a:rPr lang="en-US" sz="2800" dirty="0" smtClean="0">
                <a:solidFill>
                  <a:srgbClr val="392728"/>
                </a:solidFill>
                <a:latin typeface="Times New Roman" pitchFamily="18" charset="0"/>
                <a:cs typeface="Times New Roman" pitchFamily="18" charset="0"/>
              </a:rPr>
              <a:t> the cause of Acquired Immunodeficiency Syndrome (AIDS)</a:t>
            </a:r>
          </a:p>
          <a:p>
            <a:pPr eaLnBrk="1" hangingPunct="1">
              <a:buFont typeface="Georgia" pitchFamily="18" charset="0"/>
              <a:buNone/>
            </a:pPr>
            <a:r>
              <a:rPr lang="en-US" sz="2800" dirty="0" smtClean="0">
                <a:solidFill>
                  <a:srgbClr val="392728"/>
                </a:solidFill>
                <a:latin typeface="Times New Roman" pitchFamily="18" charset="0"/>
                <a:cs typeface="Times New Roman" pitchFamily="18" charset="0"/>
              </a:rPr>
              <a:t>HIV can only infect host cells that have the required CD4 marker plus a </a:t>
            </a:r>
            <a:r>
              <a:rPr lang="en-US" sz="2800" dirty="0" err="1" smtClean="0">
                <a:solidFill>
                  <a:srgbClr val="392728"/>
                </a:solidFill>
                <a:latin typeface="Times New Roman" pitchFamily="18" charset="0"/>
                <a:cs typeface="Times New Roman" pitchFamily="18" charset="0"/>
              </a:rPr>
              <a:t>coreceptor</a:t>
            </a:r>
            <a:endParaRPr lang="en-US" sz="2800" dirty="0" smtClean="0">
              <a:solidFill>
                <a:srgbClr val="392728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tr-TR" sz="2800" dirty="0" smtClean="0">
                <a:solidFill>
                  <a:srgbClr val="392728"/>
                </a:solidFill>
                <a:latin typeface="Times New Roman" pitchFamily="18" charset="0"/>
                <a:cs typeface="Times New Roman" pitchFamily="18" charset="0"/>
              </a:rPr>
              <a:t>HIV-1: isolated in1983 </a:t>
            </a:r>
          </a:p>
          <a:p>
            <a:pPr>
              <a:buFont typeface="Georgia" pitchFamily="18" charset="0"/>
              <a:buNone/>
            </a:pPr>
            <a:r>
              <a:rPr lang="en-US" sz="2800" dirty="0" smtClean="0">
                <a:solidFill>
                  <a:srgbClr val="392728"/>
                </a:solidFill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tr-TR" sz="2800" dirty="0" smtClean="0">
                <a:solidFill>
                  <a:srgbClr val="392728"/>
                </a:solidFill>
                <a:latin typeface="Times New Roman" pitchFamily="18" charset="0"/>
                <a:cs typeface="Times New Roman" pitchFamily="18" charset="0"/>
              </a:rPr>
              <a:t>Responsible from AIDS pandemic</a:t>
            </a:r>
          </a:p>
          <a:p>
            <a:r>
              <a:rPr lang="tr-TR" sz="2800" dirty="0" smtClean="0">
                <a:solidFill>
                  <a:srgbClr val="392728"/>
                </a:solidFill>
                <a:latin typeface="Times New Roman" pitchFamily="18" charset="0"/>
                <a:cs typeface="Times New Roman" pitchFamily="18" charset="0"/>
              </a:rPr>
              <a:t>HIV-2:  isolated in 1986</a:t>
            </a:r>
          </a:p>
          <a:p>
            <a:r>
              <a:rPr lang="tr-TR" sz="2800" dirty="0" smtClean="0">
                <a:solidFill>
                  <a:srgbClr val="392728"/>
                </a:solidFill>
                <a:latin typeface="Times New Roman" pitchFamily="18" charset="0"/>
                <a:cs typeface="Times New Roman" pitchFamily="18" charset="0"/>
              </a:rPr>
              <a:t>HIV-2 less pathogenic</a:t>
            </a:r>
          </a:p>
          <a:p>
            <a:pPr>
              <a:buFont typeface="Wingdings" pitchFamily="2" charset="2"/>
              <a:buNone/>
            </a:pPr>
            <a:r>
              <a:rPr lang="tr-TR" sz="2800" dirty="0" smtClean="0">
                <a:solidFill>
                  <a:srgbClr val="392728"/>
                </a:solidFill>
                <a:latin typeface="Times New Roman" pitchFamily="18" charset="0"/>
                <a:cs typeface="Times New Roman" pitchFamily="18" charset="0"/>
              </a:rPr>
              <a:t>               slow progression to AIDS</a:t>
            </a:r>
            <a:endParaRPr lang="en-US" sz="2800" dirty="0" smtClean="0">
              <a:solidFill>
                <a:srgbClr val="392728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392728"/>
                </a:solidFill>
                <a:latin typeface="Times New Roman" pitchFamily="18" charset="0"/>
                <a:cs typeface="Times New Roman" pitchFamily="18" charset="0"/>
              </a:rPr>
              <a:t>Resistence</a:t>
            </a:r>
          </a:p>
        </p:txBody>
      </p:sp>
      <p:sp>
        <p:nvSpPr>
          <p:cNvPr id="94211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800" dirty="0" smtClean="0">
                <a:solidFill>
                  <a:srgbClr val="392728"/>
                </a:solidFill>
                <a:latin typeface="Times New Roman" pitchFamily="18" charset="0"/>
                <a:cs typeface="Times New Roman" pitchFamily="18" charset="0"/>
              </a:rPr>
              <a:t> Moist heat -121°C – 20min</a:t>
            </a:r>
          </a:p>
          <a:p>
            <a:pPr eaLnBrk="1" hangingPunct="1">
              <a:defRPr/>
            </a:pPr>
            <a:r>
              <a:rPr lang="en-US" sz="2800" dirty="0" smtClean="0">
                <a:solidFill>
                  <a:srgbClr val="392728"/>
                </a:solidFill>
                <a:latin typeface="Times New Roman" pitchFamily="18" charset="0"/>
                <a:cs typeface="Times New Roman" pitchFamily="18" charset="0"/>
              </a:rPr>
              <a:t> Dry heat -170°C – 1 hr</a:t>
            </a:r>
          </a:p>
          <a:p>
            <a:pPr eaLnBrk="1" hangingPunct="1">
              <a:defRPr/>
            </a:pPr>
            <a:r>
              <a:rPr lang="en-US" sz="2800" dirty="0" smtClean="0">
                <a:solidFill>
                  <a:srgbClr val="392728"/>
                </a:solidFill>
                <a:latin typeface="Times New Roman" pitchFamily="18" charset="0"/>
                <a:cs typeface="Times New Roman" pitchFamily="18" charset="0"/>
              </a:rPr>
              <a:t>Boiling – 20 - 30 min</a:t>
            </a:r>
          </a:p>
          <a:p>
            <a:pPr eaLnBrk="1" hangingPunct="1">
              <a:defRPr/>
            </a:pPr>
            <a:endParaRPr lang="en-US" sz="2800" dirty="0" smtClean="0">
              <a:solidFill>
                <a:schemeClr val="accent3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Endocrinology Breakthrough by Slidesgo">
  <a:themeElements>
    <a:clrScheme name="Simple Light">
      <a:dk1>
        <a:srgbClr val="003F40"/>
      </a:dk1>
      <a:lt1>
        <a:srgbClr val="FFFFFF"/>
      </a:lt1>
      <a:dk2>
        <a:srgbClr val="003F40"/>
      </a:dk2>
      <a:lt2>
        <a:srgbClr val="FFFFFF"/>
      </a:lt2>
      <a:accent1>
        <a:srgbClr val="86BEBF"/>
      </a:accent1>
      <a:accent2>
        <a:srgbClr val="86BEBF"/>
      </a:accent2>
      <a:accent3>
        <a:srgbClr val="86BEBF"/>
      </a:accent3>
      <a:accent4>
        <a:srgbClr val="86BEBF"/>
      </a:accent4>
      <a:accent5>
        <a:srgbClr val="CFFAE4"/>
      </a:accent5>
      <a:accent6>
        <a:srgbClr val="CFFAE4"/>
      </a:accent6>
      <a:hlink>
        <a:srgbClr val="003F40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226</TotalTime>
  <Words>1634</Words>
  <PresentationFormat>On-screen Show (16:9)</PresentationFormat>
  <Paragraphs>276</Paragraphs>
  <Slides>45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46" baseType="lpstr">
      <vt:lpstr>Endocrinology Breakthrough by Slidesgo</vt:lpstr>
      <vt:lpstr>Retro viruses </vt:lpstr>
      <vt:lpstr>                      Retroviruses</vt:lpstr>
      <vt:lpstr> HIV</vt:lpstr>
      <vt:lpstr>HIV Serotyping </vt:lpstr>
      <vt:lpstr>Genotype distribution:HIV1 </vt:lpstr>
      <vt:lpstr>HIV-2</vt:lpstr>
      <vt:lpstr>         HIV</vt:lpstr>
      <vt:lpstr>Slide 8</vt:lpstr>
      <vt:lpstr>Resistence</vt:lpstr>
      <vt:lpstr>Major Ags</vt:lpstr>
      <vt:lpstr>Most common mode of transmission in World:  </vt:lpstr>
      <vt:lpstr>Most common mode of transmission in India: </vt:lpstr>
      <vt:lpstr>Pathogenesis </vt:lpstr>
      <vt:lpstr>Natural History of HIV Infection  </vt:lpstr>
      <vt:lpstr> Acute seroconversion</vt:lpstr>
      <vt:lpstr>Slide 16</vt:lpstr>
      <vt:lpstr>c/f-  </vt:lpstr>
      <vt:lpstr>Asymptomatic or latent</vt:lpstr>
      <vt:lpstr> Persistent generalised lymphadenopathy</vt:lpstr>
      <vt:lpstr>AIDS related complex</vt:lpstr>
      <vt:lpstr>AIDS</vt:lpstr>
      <vt:lpstr>Slide 22</vt:lpstr>
      <vt:lpstr>Opportunistic infections: </vt:lpstr>
      <vt:lpstr>Other symptoms</vt:lpstr>
      <vt:lpstr>Clinical Diagnosis of HIV/AIDS</vt:lpstr>
      <vt:lpstr>CDC classification system-2013</vt:lpstr>
      <vt:lpstr>REVISED CDC HIV CLASSIFICATION SYSTEM-2013</vt:lpstr>
      <vt:lpstr>WHO clinical staging of HIV/AIDS for adults(revised 2007</vt:lpstr>
      <vt:lpstr>Clinical Stage 1</vt:lpstr>
      <vt:lpstr>Clinical Stage 2 </vt:lpstr>
      <vt:lpstr>Clinical Stage 3 </vt:lpstr>
      <vt:lpstr>Clinical Stage 4</vt:lpstr>
      <vt:lpstr>Diagnosis </vt:lpstr>
      <vt:lpstr>Lab investigations</vt:lpstr>
      <vt:lpstr>  Tests for establishing HIV infection</vt:lpstr>
      <vt:lpstr>ELISA</vt:lpstr>
      <vt:lpstr>HIV RNA testing</vt:lpstr>
      <vt:lpstr>Tests for defects in immunity:</vt:lpstr>
      <vt:lpstr>CD4/CD8 ratio</vt:lpstr>
      <vt:lpstr>Tests for detection of opportunistic infections and secondary tumours</vt:lpstr>
      <vt:lpstr>Diagnosis of pediatric HIV</vt:lpstr>
      <vt:lpstr>Window  period</vt:lpstr>
      <vt:lpstr>Diagnosis of HIV in Window Period</vt:lpstr>
      <vt:lpstr>Reference </vt:lpstr>
      <vt:lpstr>Slide 45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cp:lastModifiedBy>Dept.Of Pathology</cp:lastModifiedBy>
  <cp:revision>43</cp:revision>
  <dcterms:modified xsi:type="dcterms:W3CDTF">2020-10-26T05:57:21Z</dcterms:modified>
</cp:coreProperties>
</file>